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6E5A-4227-49EC-9447-B907B24E0F67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71420-EEE2-479B-8FDA-410665134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805DB-D6AD-40B4-A8AE-7B96243ADA86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8366-419B-4EA3-922B-5C04E2468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4839-B55A-4C72-B30C-993B952420DA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BF395-EA0A-4C06-B259-4E9C74788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E0DD-6BEA-4FBE-8046-8AA41520ECBB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D2214-0D8A-4A45-B973-02B1EDA76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C53D-7B18-40F2-ACC6-A08036724CC2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BEC9-A716-4E0B-AE82-374D053E9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B147-57C9-4FD8-99EE-2E3A5FE4D15C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D450-FF39-4B7B-9CD9-CA966E0A0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233F-6D40-4970-A198-447504301BF0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09C88-7AC7-4358-9EC8-87371AA78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60FC8-9FB6-41F1-8871-CB772A24650B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2E3B4-5DE8-42CB-B7E8-F21E2EE71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9C6B0-B1E7-4BB1-BBC2-E58122209A53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4069-D31B-4ADA-A018-C0A8E3139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5A0D1-85F5-4B30-8E84-1AB61B04BD2B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0B50B-05C9-4455-A05F-5FD7AD6CB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AE62-50C3-4434-87C8-5D086BE379B5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6486-DD81-4F98-9120-649FB8565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F1CC2C-02E3-43A3-B2D8-36B55D4972BD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62BA14-A3BC-464B-9C95-A41044CE6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12" Type="http://schemas.openxmlformats.org/officeDocument/2006/relationships/image" Target="../media/image3.png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6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49685"/>
              </p:ext>
            </p:extLst>
          </p:nvPr>
        </p:nvGraphicFramePr>
        <p:xfrm>
          <a:off x="49213" y="491599"/>
          <a:ext cx="9075582" cy="510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398"/>
                <a:gridCol w="1008398"/>
                <a:gridCol w="1008398"/>
                <a:gridCol w="1008398"/>
                <a:gridCol w="1008398"/>
                <a:gridCol w="1008398"/>
                <a:gridCol w="1008398"/>
                <a:gridCol w="1008398"/>
                <a:gridCol w="1008398"/>
              </a:tblGrid>
              <a:tr h="829345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Έκπτυξη φύλλων από οφθαλμούς</a:t>
                      </a:r>
                      <a:endParaRPr lang="el-GR" sz="1200" b="1" dirty="0">
                        <a:effectLst/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Νέα φύλλα και ανθοφόροι οφθαλμοί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Λίγο πριν την έναρξη άνθισης</a:t>
                      </a:r>
                      <a:endParaRPr lang="el-GR" sz="12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Έναρξη</a:t>
                      </a:r>
                      <a:r>
                        <a:rPr lang="el-GR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 ά</a:t>
                      </a:r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νθισης</a:t>
                      </a:r>
                      <a:endParaRPr lang="el-GR" sz="12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Καρπόδεση</a:t>
                      </a:r>
                      <a:endParaRPr lang="el-GR" sz="12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Ανάπτυξη καρπού</a:t>
                      </a:r>
                      <a:endParaRPr lang="el-GR" sz="12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Διόγκωση Καρπών</a:t>
                      </a:r>
                      <a:endParaRPr lang="el-GR" sz="12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Συγκομιδή</a:t>
                      </a:r>
                      <a:endParaRPr lang="el-GR" sz="12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Μετά τη Συγκομιδή</a:t>
                      </a:r>
                      <a:endParaRPr lang="el-GR" sz="12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9864"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</a:t>
                      </a:r>
                      <a:endParaRPr lang="el-GR" sz="1200" b="1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1563608"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l-GR" sz="14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300" b="1" kern="1200" baseline="0" noProof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3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Εφαρμογή στη Ρίζα</a:t>
                      </a:r>
                    </a:p>
                    <a:p>
                      <a:endParaRPr lang="el-GR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17"/>
          <p:cNvSpPr txBox="1"/>
          <p:nvPr/>
        </p:nvSpPr>
        <p:spPr>
          <a:xfrm>
            <a:off x="3043235" y="2972852"/>
            <a:ext cx="1028700" cy="754062"/>
          </a:xfrm>
          <a:prstGeom prst="rect">
            <a:avLst/>
          </a:prstGeom>
          <a:solidFill>
            <a:schemeClr val="accent3">
              <a:lumMod val="75000"/>
              <a:alpha val="22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Florescence</a:t>
            </a:r>
            <a:r>
              <a:rPr lang="en-US" sz="1200" b="1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1000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2,5 Lit/1000Lit </a:t>
            </a:r>
            <a:r>
              <a:rPr lang="el-GR" sz="1000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&amp; </a:t>
            </a:r>
            <a:r>
              <a:rPr lang="el-GR" sz="1000" b="1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επανάληψη</a:t>
            </a:r>
            <a:r>
              <a:rPr lang="el-GR" sz="1000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στο 30%</a:t>
            </a:r>
            <a:endParaRPr lang="el-GR" sz="1200" dirty="0">
              <a:latin typeface="+mn-lt"/>
              <a:cs typeface="+mn-cs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5143505" y="2290424"/>
            <a:ext cx="1071570" cy="661987"/>
          </a:xfrm>
          <a:prstGeom prst="rect">
            <a:avLst/>
          </a:prstGeom>
          <a:solidFill>
            <a:schemeClr val="accent3">
              <a:lumMod val="75000"/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 err="1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AminoPower</a:t>
            </a:r>
            <a:r>
              <a:rPr lang="en-US" sz="1300" b="1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Calcium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125gr/100</a:t>
            </a:r>
            <a:r>
              <a:rPr lang="en-US" sz="1100" dirty="0" smtClean="0">
                <a:latin typeface="+mn-lt"/>
                <a:cs typeface="+mn-cs"/>
              </a:rPr>
              <a:t> Lit</a:t>
            </a:r>
            <a:endParaRPr lang="el-GR" sz="1100" dirty="0">
              <a:latin typeface="+mn-lt"/>
              <a:cs typeface="+mn-cs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4071934" y="2341026"/>
            <a:ext cx="1143008" cy="461665"/>
          </a:xfrm>
          <a:prstGeom prst="rect">
            <a:avLst/>
          </a:prstGeom>
          <a:solidFill>
            <a:schemeClr val="accent3">
              <a:lumMod val="75000"/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 err="1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CalPhos</a:t>
            </a:r>
            <a:r>
              <a:rPr lang="en-US" sz="1300" b="1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Plus </a:t>
            </a:r>
            <a:r>
              <a:rPr lang="en-US" sz="1100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2 Lit/1000 </a:t>
            </a: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Lit</a:t>
            </a:r>
            <a:endParaRPr lang="el-GR" sz="1100" dirty="0">
              <a:solidFill>
                <a:schemeClr val="dk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56622" y="2159455"/>
            <a:ext cx="928687" cy="461962"/>
          </a:xfrm>
          <a:prstGeom prst="rect">
            <a:avLst/>
          </a:prstGeom>
          <a:solidFill>
            <a:schemeClr val="accent3">
              <a:lumMod val="75000"/>
              <a:alpha val="22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 err="1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Laki</a:t>
            </a:r>
            <a:r>
              <a:rPr lang="en-US" sz="1300" b="1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13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liquid</a:t>
            </a:r>
            <a:endParaRPr lang="en-US" sz="1300" b="1" dirty="0">
              <a:solidFill>
                <a:schemeClr val="dk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400ml/</a:t>
            </a:r>
            <a:r>
              <a:rPr lang="el-GR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στρ</a:t>
            </a:r>
            <a:endParaRPr lang="el-GR" sz="1100" dirty="0">
              <a:solidFill>
                <a:schemeClr val="dk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971600" y="2483902"/>
            <a:ext cx="1104836" cy="984885"/>
          </a:xfrm>
          <a:prstGeom prst="rect">
            <a:avLst/>
          </a:prstGeom>
          <a:solidFill>
            <a:schemeClr val="accent3">
              <a:lumMod val="75000"/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N-Forte</a:t>
            </a:r>
            <a:r>
              <a:rPr lang="en-US" sz="11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</a:t>
            </a:r>
            <a:endParaRPr lang="el-GR" sz="1100" b="1" dirty="0">
              <a:solidFill>
                <a:srgbClr val="000000"/>
              </a:solidFill>
              <a:latin typeface="Arial Narrow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2,5 Lit/1000Lit</a:t>
            </a:r>
            <a:r>
              <a:rPr lang="el-GR" sz="1100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 +</a:t>
            </a:r>
            <a:endParaRPr lang="el-GR" sz="1100" dirty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AminoMicro</a:t>
            </a:r>
            <a:r>
              <a:rPr lang="en-US" sz="1200" b="1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endParaRPr lang="el-GR" sz="1200" b="1" dirty="0">
              <a:solidFill>
                <a:schemeClr val="dk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Universal </a:t>
            </a:r>
            <a:endParaRPr lang="el-GR" sz="1200" b="1" dirty="0">
              <a:solidFill>
                <a:schemeClr val="dk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500gr/1000 Lit</a:t>
            </a:r>
            <a:endParaRPr lang="el-GR" sz="1100" dirty="0">
              <a:latin typeface="+mn-lt"/>
              <a:cs typeface="+mn-cs"/>
            </a:endParaRPr>
          </a:p>
        </p:txBody>
      </p:sp>
      <p:sp>
        <p:nvSpPr>
          <p:cNvPr id="31" name="TextBox 22"/>
          <p:cNvSpPr txBox="1"/>
          <p:nvPr/>
        </p:nvSpPr>
        <p:spPr>
          <a:xfrm>
            <a:off x="6143636" y="2412464"/>
            <a:ext cx="1000132" cy="1200329"/>
          </a:xfrm>
          <a:prstGeom prst="rect">
            <a:avLst/>
          </a:prstGeom>
          <a:solidFill>
            <a:schemeClr val="accent3">
              <a:lumMod val="75000"/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N-Forte</a:t>
            </a:r>
            <a:r>
              <a:rPr lang="en-US" sz="12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</a:t>
            </a:r>
            <a:endParaRPr lang="el-GR" sz="1200" b="1" dirty="0">
              <a:solidFill>
                <a:srgbClr val="000000"/>
              </a:solidFill>
              <a:latin typeface="Arial Narrow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2,5 Lit/1000Lit</a:t>
            </a:r>
            <a:r>
              <a:rPr lang="el-GR" sz="1100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 +</a:t>
            </a:r>
            <a:endParaRPr lang="el-GR" sz="1100" dirty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 err="1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AminoMicro</a:t>
            </a:r>
            <a:r>
              <a:rPr lang="en-US" sz="1300" b="1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endParaRPr lang="el-GR" sz="1300" b="1" dirty="0">
              <a:solidFill>
                <a:schemeClr val="dk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Universal </a:t>
            </a:r>
            <a:endParaRPr lang="el-GR" sz="1300" b="1" dirty="0">
              <a:solidFill>
                <a:schemeClr val="dk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500gr/1000 Lit</a:t>
            </a:r>
            <a:endParaRPr lang="el-GR" sz="1100" dirty="0">
              <a:latin typeface="+mn-lt"/>
              <a:cs typeface="+mn-cs"/>
            </a:endParaRPr>
          </a:p>
        </p:txBody>
      </p:sp>
      <p:graphicFrame>
        <p:nvGraphicFramePr>
          <p:cNvPr id="2185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445157"/>
              </p:ext>
            </p:extLst>
          </p:nvPr>
        </p:nvGraphicFramePr>
        <p:xfrm>
          <a:off x="92874" y="528083"/>
          <a:ext cx="928695" cy="72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" name="Photo Editor Photo" r:id="rId3" imgW="2971429" imgH="2247619" progId="">
                  <p:embed/>
                </p:oleObj>
              </mc:Choice>
              <mc:Fallback>
                <p:oleObj name="Photo Editor Photo" r:id="rId3" imgW="2971429" imgH="2247619" progId="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74" y="528083"/>
                        <a:ext cx="928695" cy="722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6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627339"/>
              </p:ext>
            </p:extLst>
          </p:nvPr>
        </p:nvGraphicFramePr>
        <p:xfrm>
          <a:off x="1071538" y="528856"/>
          <a:ext cx="1000131" cy="735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" name="Photo Editor Photo" r:id="rId5" imgW="2819794" imgH="2172003" progId="">
                  <p:embed/>
                </p:oleObj>
              </mc:Choice>
              <mc:Fallback>
                <p:oleObj name="Photo Editor Photo" r:id="rId5" imgW="2819794" imgH="2172003" progId="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528856"/>
                        <a:ext cx="1000131" cy="735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88" name="Picture 14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0534" y="553611"/>
            <a:ext cx="92540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9" name="Picture 1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555076"/>
            <a:ext cx="100013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0" name="Picture 14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553611"/>
            <a:ext cx="100013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" name="Picture 14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68" y="555076"/>
            <a:ext cx="1012854" cy="7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92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519395"/>
              </p:ext>
            </p:extLst>
          </p:nvPr>
        </p:nvGraphicFramePr>
        <p:xfrm>
          <a:off x="5084036" y="539225"/>
          <a:ext cx="1000132" cy="73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" name="Photo Editor Photo" r:id="rId11" imgW="2742857" imgH="2438095" progId="">
                  <p:embed/>
                </p:oleObj>
              </mc:Choice>
              <mc:Fallback>
                <p:oleObj name="Photo Editor Photo" r:id="rId11" imgW="2742857" imgH="2438095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036" y="539225"/>
                        <a:ext cx="1000132" cy="73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3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21861"/>
              </p:ext>
            </p:extLst>
          </p:nvPr>
        </p:nvGraphicFramePr>
        <p:xfrm>
          <a:off x="8156622" y="555076"/>
          <a:ext cx="987378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" name="Photo Editor Photo" r:id="rId13" imgW="6058746" imgH="3924848" progId="">
                  <p:embed/>
                </p:oleObj>
              </mc:Choice>
              <mc:Fallback>
                <p:oleObj name="Photo Editor Photo" r:id="rId13" imgW="6058746" imgH="3924848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6622" y="555076"/>
                        <a:ext cx="987378" cy="71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19"/>
          <p:cNvSpPr txBox="1"/>
          <p:nvPr/>
        </p:nvSpPr>
        <p:spPr>
          <a:xfrm>
            <a:off x="7072330" y="2412464"/>
            <a:ext cx="1143008" cy="630942"/>
          </a:xfrm>
          <a:prstGeom prst="rect">
            <a:avLst/>
          </a:prstGeom>
          <a:solidFill>
            <a:schemeClr val="accent3">
              <a:lumMod val="75000"/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 err="1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CalPhos</a:t>
            </a:r>
            <a:r>
              <a:rPr lang="en-US" sz="1300" b="1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Plus </a:t>
            </a:r>
            <a:r>
              <a:rPr lang="en-US" sz="1100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2 Lit/1000 </a:t>
            </a: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Lit</a:t>
            </a:r>
            <a:r>
              <a:rPr lang="el-GR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(2 εφαρμογές)</a:t>
            </a:r>
            <a:endParaRPr lang="el-GR" sz="1100" dirty="0">
              <a:solidFill>
                <a:schemeClr val="dk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5241148" y="3178924"/>
            <a:ext cx="785812" cy="446276"/>
          </a:xfrm>
          <a:prstGeom prst="rect">
            <a:avLst/>
          </a:prstGeom>
          <a:solidFill>
            <a:schemeClr val="accent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dirty="0" smtClean="0">
                <a:latin typeface="Arial Narrow" pitchFamily="34" charset="0"/>
              </a:rPr>
              <a:t>K – Plus</a:t>
            </a:r>
          </a:p>
          <a:p>
            <a:pPr algn="ctr"/>
            <a:r>
              <a:rPr lang="en-US" sz="1000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2 Lit/1000 </a:t>
            </a:r>
            <a:r>
              <a:rPr lang="en-US" sz="10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Lit</a:t>
            </a:r>
            <a:endParaRPr lang="el-GR" sz="1000" dirty="0">
              <a:solidFill>
                <a:schemeClr val="dk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graphicFrame>
        <p:nvGraphicFramePr>
          <p:cNvPr id="2194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021020"/>
              </p:ext>
            </p:extLst>
          </p:nvPr>
        </p:nvGraphicFramePr>
        <p:xfrm>
          <a:off x="2071670" y="528856"/>
          <a:ext cx="971565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9" name="Photo Editor Photo" r:id="rId15" imgW="2971429" imgH="2285714" progId="MSPhotoEd.3">
                  <p:embed/>
                </p:oleObj>
              </mc:Choice>
              <mc:Fallback>
                <p:oleObj name="Photo Editor Photo" r:id="rId15" imgW="2971429" imgH="2285714" progId="MSPhotoEd.3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528856"/>
                        <a:ext cx="971565" cy="71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2016899" y="2266403"/>
            <a:ext cx="1026336" cy="477054"/>
          </a:xfrm>
          <a:prstGeom prst="rect">
            <a:avLst/>
          </a:prstGeom>
          <a:solidFill>
            <a:schemeClr val="accent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Alga Plus 50 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1Lit/1000Lit   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4092143" y="3004130"/>
            <a:ext cx="1051362" cy="477054"/>
          </a:xfrm>
          <a:prstGeom prst="rect">
            <a:avLst/>
          </a:prstGeom>
          <a:solidFill>
            <a:schemeClr val="accent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Alga Plus </a:t>
            </a:r>
            <a:r>
              <a:rPr lang="en-US" sz="1300" b="1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50* 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1Lit/1000Lit   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3087542" y="2290424"/>
            <a:ext cx="1028700" cy="630942"/>
          </a:xfrm>
          <a:prstGeom prst="rect">
            <a:avLst/>
          </a:prstGeom>
          <a:solidFill>
            <a:schemeClr val="accent3">
              <a:lumMod val="75000"/>
              <a:alpha val="22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 err="1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Ekoprop</a:t>
            </a:r>
            <a:r>
              <a:rPr lang="en-US" sz="13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3S </a:t>
            </a:r>
            <a:r>
              <a:rPr lang="el-GR" sz="10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1</a:t>
            </a:r>
            <a:r>
              <a:rPr lang="el-GR" sz="1000" baseline="300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η</a:t>
            </a:r>
            <a:r>
              <a:rPr lang="el-GR" sz="10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εφαρμογή</a:t>
            </a:r>
            <a:r>
              <a:rPr lang="el-GR" sz="10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: </a:t>
            </a:r>
            <a:r>
              <a:rPr lang="en-US" sz="12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1Kgr/ha</a:t>
            </a:r>
            <a:endParaRPr lang="el-GR" sz="2000" dirty="0">
              <a:latin typeface="+mn-lt"/>
              <a:cs typeface="+mn-cs"/>
            </a:endParaRPr>
          </a:p>
        </p:txBody>
      </p:sp>
      <p:sp>
        <p:nvSpPr>
          <p:cNvPr id="37" name="TextBox 28"/>
          <p:cNvSpPr txBox="1">
            <a:spLocks noChangeArrowheads="1"/>
          </p:cNvSpPr>
          <p:nvPr/>
        </p:nvSpPr>
        <p:spPr bwMode="auto">
          <a:xfrm>
            <a:off x="1074737" y="4725144"/>
            <a:ext cx="1385887" cy="815975"/>
          </a:xfrm>
          <a:prstGeom prst="rect">
            <a:avLst/>
          </a:prstGeom>
          <a:solidFill>
            <a:schemeClr val="accent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3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Fe-EDDHA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l-GR" sz="11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(</a:t>
            </a:r>
            <a:r>
              <a:rPr lang="el-GR" altLang="el-GR" sz="11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υδρολίπανση) </a:t>
            </a:r>
            <a:r>
              <a:rPr lang="el-GR" altLang="el-GR" sz="1100" b="1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μόνο</a:t>
            </a:r>
            <a:r>
              <a:rPr lang="en-US" altLang="el-GR" sz="1100" b="1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l-GR" altLang="el-GR" sz="1100" b="1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ή </a:t>
            </a:r>
            <a:r>
              <a:rPr lang="el-GR" altLang="el-GR" sz="11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με </a:t>
            </a:r>
            <a:r>
              <a:rPr lang="en-US" altLang="el-GR" sz="11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HUMIFERT L </a:t>
            </a:r>
            <a:r>
              <a:rPr lang="el-GR" altLang="el-GR" sz="11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            </a:t>
            </a:r>
            <a:r>
              <a:rPr lang="en-US" altLang="el-GR" sz="1100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(2 Lit/</a:t>
            </a:r>
            <a:r>
              <a:rPr lang="el-GR" altLang="el-GR" sz="1100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στρ)</a:t>
            </a:r>
            <a:r>
              <a:rPr lang="en-US" altLang="el-GR" sz="11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</a:t>
            </a:r>
            <a:endParaRPr lang="el-GR" altLang="el-GR" sz="1100" b="1" dirty="0">
              <a:solidFill>
                <a:srgbClr val="000000"/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38" name="TextBox 28"/>
          <p:cNvSpPr txBox="1">
            <a:spLocks noChangeArrowheads="1"/>
          </p:cNvSpPr>
          <p:nvPr/>
        </p:nvSpPr>
        <p:spPr bwMode="auto">
          <a:xfrm>
            <a:off x="4122217" y="4725144"/>
            <a:ext cx="1385887" cy="815975"/>
          </a:xfrm>
          <a:prstGeom prst="rect">
            <a:avLst/>
          </a:prstGeom>
          <a:solidFill>
            <a:schemeClr val="accent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3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Fe-EDDHA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l-GR" sz="11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(</a:t>
            </a:r>
            <a:r>
              <a:rPr lang="el-GR" altLang="el-GR" sz="11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υδρολίπανση) </a:t>
            </a:r>
            <a:r>
              <a:rPr lang="el-GR" altLang="el-GR" sz="1100" b="1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μόνο</a:t>
            </a:r>
            <a:r>
              <a:rPr lang="en-US" altLang="el-GR" sz="1100" b="1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l-GR" altLang="el-GR" sz="1100" b="1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ή </a:t>
            </a:r>
            <a:r>
              <a:rPr lang="el-GR" altLang="el-GR" sz="11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με </a:t>
            </a:r>
            <a:r>
              <a:rPr lang="en-US" altLang="el-GR" sz="11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HUMIFERT L </a:t>
            </a:r>
            <a:r>
              <a:rPr lang="el-GR" altLang="el-GR" sz="11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            </a:t>
            </a:r>
            <a:r>
              <a:rPr lang="en-US" altLang="el-GR" sz="1100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(2 Lit/</a:t>
            </a:r>
            <a:r>
              <a:rPr lang="el-GR" altLang="el-GR" sz="1100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στρ)</a:t>
            </a:r>
            <a:r>
              <a:rPr lang="en-US" altLang="el-GR" sz="11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</a:t>
            </a:r>
            <a:endParaRPr lang="el-GR" altLang="el-GR" sz="1100" b="1" dirty="0">
              <a:solidFill>
                <a:srgbClr val="000000"/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39" name="TextBox 28"/>
          <p:cNvSpPr txBox="1">
            <a:spLocks noChangeArrowheads="1"/>
          </p:cNvSpPr>
          <p:nvPr/>
        </p:nvSpPr>
        <p:spPr bwMode="auto">
          <a:xfrm>
            <a:off x="6215075" y="4879131"/>
            <a:ext cx="1793875" cy="661988"/>
          </a:xfrm>
          <a:prstGeom prst="rect">
            <a:avLst/>
          </a:prstGeom>
          <a:solidFill>
            <a:schemeClr val="accent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300" b="1" dirty="0" err="1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Calcio</a:t>
            </a:r>
            <a:r>
              <a:rPr lang="en-US" altLang="el-GR" sz="13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Sprint </a:t>
            </a:r>
            <a:endParaRPr lang="el-GR" altLang="el-GR" sz="1300" b="1" dirty="0">
              <a:solidFill>
                <a:srgbClr val="000000"/>
              </a:solidFill>
              <a:latin typeface="Arial Narrow" pitchFamily="34" charset="0"/>
              <a:cs typeface="Aharoni" pitchFamily="2" charset="-79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2</a:t>
            </a:r>
            <a:r>
              <a:rPr lang="en-US" altLang="el-GR" sz="1200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altLang="el-GR" sz="1200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Lit/ </a:t>
            </a:r>
            <a:r>
              <a:rPr lang="el-GR" altLang="el-GR" sz="1200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στρ. (2 εφαρμογές υδρολίπανση)</a:t>
            </a:r>
          </a:p>
        </p:txBody>
      </p:sp>
      <p:sp>
        <p:nvSpPr>
          <p:cNvPr id="40" name="TextBox 28"/>
          <p:cNvSpPr txBox="1">
            <a:spLocks noChangeArrowheads="1"/>
          </p:cNvSpPr>
          <p:nvPr/>
        </p:nvSpPr>
        <p:spPr bwMode="auto">
          <a:xfrm>
            <a:off x="5241148" y="3820298"/>
            <a:ext cx="1211027" cy="415498"/>
          </a:xfrm>
          <a:prstGeom prst="rect">
            <a:avLst/>
          </a:prstGeom>
          <a:solidFill>
            <a:schemeClr val="accent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latin typeface="Arial Narrow" pitchFamily="34" charset="0"/>
              </a:rPr>
              <a:t>Maximus</a:t>
            </a:r>
            <a:r>
              <a:rPr lang="en-US" sz="1050" b="1" dirty="0" smtClean="0">
                <a:latin typeface="Arial Narrow" pitchFamily="34" charset="0"/>
              </a:rPr>
              <a:t> extra </a:t>
            </a:r>
            <a:r>
              <a:rPr lang="en-US" sz="1100" b="1" dirty="0" smtClean="0">
                <a:latin typeface="Arial Narrow" pitchFamily="34" charset="0"/>
              </a:rPr>
              <a:t>Mg</a:t>
            </a:r>
            <a:endParaRPr lang="en-US" sz="1050" b="1" dirty="0" smtClean="0">
              <a:latin typeface="Arial Narrow" pitchFamily="34" charset="0"/>
            </a:endParaRPr>
          </a:p>
          <a:p>
            <a:pPr algn="ctr"/>
            <a:r>
              <a:rPr lang="en-US" sz="10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300gr/</a:t>
            </a:r>
            <a:r>
              <a:rPr lang="el-GR" sz="10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στρ</a:t>
            </a:r>
            <a:endParaRPr lang="el-GR" sz="1000" dirty="0">
              <a:solidFill>
                <a:schemeClr val="dk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2124075" y="115888"/>
            <a:ext cx="4837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latin typeface="Arial" charset="0"/>
              </a:rPr>
              <a:t>ΠΡΟΓΡΑΜΜΑ ΘΡΕΨΗΣ </a:t>
            </a:r>
            <a:r>
              <a:rPr lang="el-GR" altLang="el-GR" sz="1800" b="1" dirty="0" smtClean="0">
                <a:latin typeface="Arial" charset="0"/>
              </a:rPr>
              <a:t>ΑΚΤΙΝΙΔΙΑΣ</a:t>
            </a:r>
            <a:endParaRPr lang="el-GR" altLang="el-GR" sz="1800" b="1" dirty="0">
              <a:latin typeface="Arial" charset="0"/>
            </a:endParaRPr>
          </a:p>
        </p:txBody>
      </p:sp>
      <p:pic>
        <p:nvPicPr>
          <p:cNvPr id="42" name="Picture 117" descr="C:\Users\spiros\Desktop\Ekoprop_Lineaeko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894388"/>
            <a:ext cx="5873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28"/>
          <p:cNvSpPr txBox="1">
            <a:spLocks noChangeArrowheads="1"/>
          </p:cNvSpPr>
          <p:nvPr/>
        </p:nvSpPr>
        <p:spPr bwMode="auto">
          <a:xfrm>
            <a:off x="673100" y="6019800"/>
            <a:ext cx="1522413" cy="577850"/>
          </a:xfrm>
          <a:prstGeom prst="rect">
            <a:avLst/>
          </a:prstGeom>
          <a:solidFill>
            <a:schemeClr val="accent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dk1"/>
                </a:solidFill>
              </a:rPr>
              <a:t>Στις Νέες φυτεύσεις </a:t>
            </a:r>
            <a:r>
              <a:rPr lang="en-US" sz="1050" b="1" dirty="0" err="1">
                <a:solidFill>
                  <a:schemeClr val="dk1"/>
                </a:solidFill>
              </a:rPr>
              <a:t>Ekoprop</a:t>
            </a:r>
            <a:endParaRPr lang="en-US" sz="1050" b="1" dirty="0">
              <a:solidFill>
                <a:schemeClr val="dk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100-200gr/</a:t>
            </a:r>
            <a:r>
              <a:rPr lang="el-GR" sz="1050" b="1" dirty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στρ</a:t>
            </a:r>
          </a:p>
        </p:txBody>
      </p:sp>
      <p:sp>
        <p:nvSpPr>
          <p:cNvPr id="45" name="TextBox 19"/>
          <p:cNvSpPr txBox="1"/>
          <p:nvPr/>
        </p:nvSpPr>
        <p:spPr>
          <a:xfrm>
            <a:off x="4932040" y="4235796"/>
            <a:ext cx="867676" cy="461665"/>
          </a:xfrm>
          <a:prstGeom prst="rect">
            <a:avLst/>
          </a:prstGeom>
          <a:solidFill>
            <a:schemeClr val="accent3">
              <a:lumMod val="75000"/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 err="1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Foristin</a:t>
            </a:r>
            <a:r>
              <a:rPr lang="en-US" sz="13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       </a:t>
            </a: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100cc/100lit</a:t>
            </a:r>
            <a:endParaRPr lang="el-GR" sz="1100" dirty="0" smtClean="0">
              <a:solidFill>
                <a:schemeClr val="dk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46" name="TextBox 28"/>
          <p:cNvSpPr txBox="1">
            <a:spLocks noChangeArrowheads="1"/>
          </p:cNvSpPr>
          <p:nvPr/>
        </p:nvSpPr>
        <p:spPr bwMode="auto">
          <a:xfrm>
            <a:off x="4009045" y="3765338"/>
            <a:ext cx="1211027" cy="415498"/>
          </a:xfrm>
          <a:prstGeom prst="rect">
            <a:avLst/>
          </a:prstGeom>
          <a:solidFill>
            <a:schemeClr val="accent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latin typeface="Arial Narrow" pitchFamily="34" charset="0"/>
              </a:rPr>
              <a:t>Maximus</a:t>
            </a:r>
            <a:r>
              <a:rPr lang="en-US" sz="1050" b="1" dirty="0" smtClean="0">
                <a:latin typeface="Arial Narrow" pitchFamily="34" charset="0"/>
              </a:rPr>
              <a:t> 20-20-20</a:t>
            </a:r>
          </a:p>
          <a:p>
            <a:pPr algn="ctr"/>
            <a:r>
              <a:rPr lang="en-US" sz="10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300gr/</a:t>
            </a:r>
            <a:r>
              <a:rPr lang="el-GR" sz="10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στρ</a:t>
            </a:r>
            <a:endParaRPr lang="el-GR" sz="1000" dirty="0">
              <a:solidFill>
                <a:schemeClr val="dk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8202405" y="2626911"/>
            <a:ext cx="1023937" cy="601663"/>
          </a:xfrm>
          <a:prstGeom prst="rect">
            <a:avLst/>
          </a:prstGeom>
          <a:solidFill>
            <a:schemeClr val="accent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l-GR" sz="11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Maximus extra </a:t>
            </a:r>
            <a:r>
              <a:rPr lang="en-US" altLang="el-GR" sz="1100" b="1" dirty="0" err="1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ZnBMg</a:t>
            </a:r>
            <a:r>
              <a:rPr lang="en-US" altLang="el-GR" sz="1100" b="1" dirty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altLang="el-GR" sz="1050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300gr/</a:t>
            </a:r>
            <a:r>
              <a:rPr lang="el-GR" altLang="el-GR" sz="1050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στρ</a:t>
            </a:r>
            <a:endParaRPr lang="el-GR" altLang="el-GR" sz="1050" dirty="0">
              <a:solidFill>
                <a:srgbClr val="000000"/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48" name="TextBox 19"/>
          <p:cNvSpPr txBox="1"/>
          <p:nvPr/>
        </p:nvSpPr>
        <p:spPr>
          <a:xfrm>
            <a:off x="6300192" y="4221088"/>
            <a:ext cx="867676" cy="492443"/>
          </a:xfrm>
          <a:prstGeom prst="rect">
            <a:avLst/>
          </a:prstGeom>
          <a:solidFill>
            <a:schemeClr val="accent3">
              <a:lumMod val="75000"/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 err="1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Brotone</a:t>
            </a:r>
            <a:r>
              <a:rPr lang="en-US" sz="13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13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3</a:t>
            </a: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00cc/100lit</a:t>
            </a:r>
            <a:endParaRPr lang="el-GR" sz="1100" dirty="0" smtClean="0">
              <a:solidFill>
                <a:schemeClr val="dk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41842"/>
              </p:ext>
            </p:extLst>
          </p:nvPr>
        </p:nvGraphicFramePr>
        <p:xfrm>
          <a:off x="49213" y="491599"/>
          <a:ext cx="9075582" cy="513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398"/>
                <a:gridCol w="1008398"/>
                <a:gridCol w="1008398"/>
                <a:gridCol w="1008398"/>
                <a:gridCol w="1008398"/>
                <a:gridCol w="1008398"/>
                <a:gridCol w="1008398"/>
                <a:gridCol w="1008398"/>
                <a:gridCol w="1008398"/>
              </a:tblGrid>
              <a:tr h="829345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Έκπτυξη φύλλων από οφθαλμούς</a:t>
                      </a:r>
                      <a:endParaRPr lang="el-GR" sz="1200" b="1" dirty="0">
                        <a:effectLst/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Νέα φύλλα και ανθοφόροι οφθαλμοί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Λίγο πριν την έναρξη άνθισης</a:t>
                      </a:r>
                      <a:endParaRPr lang="el-GR" sz="12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Έναρξη</a:t>
                      </a:r>
                      <a:r>
                        <a:rPr lang="el-GR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 ά</a:t>
                      </a:r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νθισης</a:t>
                      </a:r>
                      <a:endParaRPr lang="el-GR" sz="12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Καρπόδεση</a:t>
                      </a:r>
                      <a:endParaRPr lang="el-GR" sz="12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Ανάπτυξη καρπού</a:t>
                      </a:r>
                      <a:endParaRPr lang="el-GR" sz="12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Διόγκωση Καρπών</a:t>
                      </a:r>
                      <a:endParaRPr lang="el-GR" sz="12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Συγκομιδή</a:t>
                      </a:r>
                      <a:endParaRPr lang="el-GR" sz="12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Μετά τη Συγκομιδή</a:t>
                      </a:r>
                      <a:endParaRPr lang="el-GR" sz="12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9864"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</a:t>
                      </a:r>
                      <a:endParaRPr lang="el-GR" sz="1200" b="1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1563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3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Βακτήριο</a:t>
                      </a:r>
                    </a:p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l-GR" sz="14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300" b="1" kern="1200" baseline="0" noProof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l-GR" sz="13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Βοτρύτης</a:t>
                      </a:r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l-GR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el-GR" sz="1300" b="1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8"/>
          <p:cNvSpPr txBox="1">
            <a:spLocks noChangeArrowheads="1"/>
          </p:cNvSpPr>
          <p:nvPr/>
        </p:nvSpPr>
        <p:spPr bwMode="auto">
          <a:xfrm>
            <a:off x="1960561" y="2977948"/>
            <a:ext cx="1000125" cy="430887"/>
          </a:xfrm>
          <a:prstGeom prst="rect">
            <a:avLst/>
          </a:prstGeom>
          <a:solidFill>
            <a:schemeClr val="accent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100" b="1" dirty="0">
                <a:solidFill>
                  <a:schemeClr val="dk1"/>
                </a:solidFill>
                <a:latin typeface="Arial Narrow" panose="020B0606020202030204" pitchFamily="34" charset="0"/>
              </a:rPr>
              <a:t>Activate </a:t>
            </a:r>
            <a:r>
              <a:rPr lang="el-GR" sz="1100" b="1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Cu </a:t>
            </a:r>
            <a:r>
              <a:rPr lang="el-GR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250</a:t>
            </a: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cc</a:t>
            </a:r>
            <a:r>
              <a:rPr lang="el-GR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/100</a:t>
            </a: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Lit</a:t>
            </a:r>
            <a:endParaRPr lang="el-GR" dirty="0">
              <a:latin typeface="Arial Narrow" panose="020B0606020202030204" pitchFamily="34" charset="0"/>
            </a:endParaRPr>
          </a:p>
        </p:txBody>
      </p:sp>
      <p:graphicFrame>
        <p:nvGraphicFramePr>
          <p:cNvPr id="2185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897605"/>
              </p:ext>
            </p:extLst>
          </p:nvPr>
        </p:nvGraphicFramePr>
        <p:xfrm>
          <a:off x="92874" y="528083"/>
          <a:ext cx="928695" cy="72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Photo Editor Photo" r:id="rId3" imgW="2971429" imgH="2247619" progId="">
                  <p:embed/>
                </p:oleObj>
              </mc:Choice>
              <mc:Fallback>
                <p:oleObj name="Photo Editor Photo" r:id="rId3" imgW="2971429" imgH="22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74" y="528083"/>
                        <a:ext cx="928695" cy="722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6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236256"/>
              </p:ext>
            </p:extLst>
          </p:nvPr>
        </p:nvGraphicFramePr>
        <p:xfrm>
          <a:off x="1071538" y="528856"/>
          <a:ext cx="1000131" cy="735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Photo Editor Photo" r:id="rId5" imgW="2819794" imgH="2172003" progId="">
                  <p:embed/>
                </p:oleObj>
              </mc:Choice>
              <mc:Fallback>
                <p:oleObj name="Photo Editor Photo" r:id="rId5" imgW="2819794" imgH="21720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528856"/>
                        <a:ext cx="1000131" cy="735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88" name="Picture 14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0534" y="553611"/>
            <a:ext cx="92540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9" name="Picture 1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555076"/>
            <a:ext cx="100013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0" name="Picture 14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553611"/>
            <a:ext cx="100013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" name="Picture 14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68" y="555076"/>
            <a:ext cx="1012854" cy="7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92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629896"/>
              </p:ext>
            </p:extLst>
          </p:nvPr>
        </p:nvGraphicFramePr>
        <p:xfrm>
          <a:off x="5084036" y="539225"/>
          <a:ext cx="1000132" cy="73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Photo Editor Photo" r:id="rId11" imgW="2742857" imgH="2438095" progId="">
                  <p:embed/>
                </p:oleObj>
              </mc:Choice>
              <mc:Fallback>
                <p:oleObj name="Photo Editor Photo" r:id="rId11" imgW="2742857" imgH="24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036" y="539225"/>
                        <a:ext cx="1000132" cy="73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3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019608"/>
              </p:ext>
            </p:extLst>
          </p:nvPr>
        </p:nvGraphicFramePr>
        <p:xfrm>
          <a:off x="8156622" y="555076"/>
          <a:ext cx="987378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Photo Editor Photo" r:id="rId13" imgW="6058746" imgH="3924848" progId="">
                  <p:embed/>
                </p:oleObj>
              </mc:Choice>
              <mc:Fallback>
                <p:oleObj name="Photo Editor Photo" r:id="rId13" imgW="6058746" imgH="39248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6622" y="555076"/>
                        <a:ext cx="987378" cy="71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4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925308"/>
              </p:ext>
            </p:extLst>
          </p:nvPr>
        </p:nvGraphicFramePr>
        <p:xfrm>
          <a:off x="2071670" y="528856"/>
          <a:ext cx="971565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Photo Editor Photo" r:id="rId15" imgW="2971429" imgH="2285714" progId="MSPhotoEd.3">
                  <p:embed/>
                </p:oleObj>
              </mc:Choice>
              <mc:Fallback>
                <p:oleObj name="Photo Editor Photo" r:id="rId15" imgW="2971429" imgH="22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528856"/>
                        <a:ext cx="971565" cy="71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17"/>
          <p:cNvSpPr txBox="1"/>
          <p:nvPr/>
        </p:nvSpPr>
        <p:spPr>
          <a:xfrm>
            <a:off x="3070534" y="2492896"/>
            <a:ext cx="1028700" cy="630942"/>
          </a:xfrm>
          <a:prstGeom prst="rect">
            <a:avLst/>
          </a:prstGeom>
          <a:solidFill>
            <a:schemeClr val="accent3">
              <a:lumMod val="75000"/>
              <a:alpha val="22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 err="1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Ekoprop</a:t>
            </a:r>
            <a:r>
              <a:rPr lang="en-US" sz="13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3S </a:t>
            </a:r>
            <a:r>
              <a:rPr lang="el-GR" sz="10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2</a:t>
            </a:r>
            <a:r>
              <a:rPr lang="el-GR" sz="1000" baseline="300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η</a:t>
            </a:r>
            <a:r>
              <a:rPr lang="el-GR" sz="10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εφαρμογή</a:t>
            </a:r>
            <a:r>
              <a:rPr lang="el-GR" sz="10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: </a:t>
            </a:r>
            <a:r>
              <a:rPr lang="en-US" sz="12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1Kgr/ha</a:t>
            </a:r>
            <a:endParaRPr lang="el-GR" sz="2000" dirty="0">
              <a:latin typeface="+mn-lt"/>
              <a:cs typeface="+mn-cs"/>
            </a:endParaRP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1907704" y="115888"/>
            <a:ext cx="5256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latin typeface="Arial" charset="0"/>
              </a:rPr>
              <a:t>ΠΡΟΓΡΑΜΜΑ </a:t>
            </a:r>
            <a:r>
              <a:rPr lang="el-GR" altLang="el-GR" sz="1800" b="1" dirty="0" smtClean="0">
                <a:latin typeface="Arial" charset="0"/>
              </a:rPr>
              <a:t>ΦΥΤΟΠΡΟΣΤΑΣΙΑΣ ΑΚΤΙΝΙΔΙΑΣ</a:t>
            </a:r>
            <a:endParaRPr lang="el-GR" altLang="el-GR" sz="1800" b="1" dirty="0">
              <a:latin typeface="Arial" charset="0"/>
            </a:endParaRP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136617" y="2852936"/>
            <a:ext cx="1000125" cy="430887"/>
          </a:xfrm>
          <a:prstGeom prst="rect">
            <a:avLst/>
          </a:prstGeom>
          <a:solidFill>
            <a:schemeClr val="accent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100" b="1" dirty="0">
                <a:solidFill>
                  <a:schemeClr val="dk1"/>
                </a:solidFill>
                <a:latin typeface="Arial Narrow" panose="020B0606020202030204" pitchFamily="34" charset="0"/>
              </a:rPr>
              <a:t>Activate </a:t>
            </a:r>
            <a:r>
              <a:rPr lang="el-GR" sz="1100" b="1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Cu </a:t>
            </a:r>
            <a:r>
              <a:rPr lang="el-GR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250</a:t>
            </a: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cc</a:t>
            </a:r>
            <a:r>
              <a:rPr lang="el-GR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/100</a:t>
            </a: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Lit</a:t>
            </a:r>
            <a:endParaRPr lang="el-GR" dirty="0">
              <a:latin typeface="Arial Narrow" panose="020B0606020202030204" pitchFamily="34" charset="0"/>
            </a:endParaRPr>
          </a:p>
        </p:txBody>
      </p:sp>
      <p:sp>
        <p:nvSpPr>
          <p:cNvPr id="49" name="TextBox 28"/>
          <p:cNvSpPr txBox="1">
            <a:spLocks noChangeArrowheads="1"/>
          </p:cNvSpPr>
          <p:nvPr/>
        </p:nvSpPr>
        <p:spPr bwMode="auto">
          <a:xfrm>
            <a:off x="8028384" y="2843492"/>
            <a:ext cx="1000125" cy="430887"/>
          </a:xfrm>
          <a:prstGeom prst="rect">
            <a:avLst/>
          </a:prstGeom>
          <a:solidFill>
            <a:schemeClr val="accent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100" b="1" dirty="0">
                <a:solidFill>
                  <a:schemeClr val="dk1"/>
                </a:solidFill>
                <a:latin typeface="Arial Narrow" panose="020B0606020202030204" pitchFamily="34" charset="0"/>
              </a:rPr>
              <a:t>Activate </a:t>
            </a:r>
            <a:r>
              <a:rPr lang="el-GR" sz="1100" b="1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Cu </a:t>
            </a:r>
            <a:r>
              <a:rPr lang="el-GR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250</a:t>
            </a: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cc</a:t>
            </a:r>
            <a:r>
              <a:rPr lang="el-GR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/100</a:t>
            </a: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Lit</a:t>
            </a:r>
            <a:endParaRPr lang="el-GR" dirty="0">
              <a:latin typeface="Arial Narrow" panose="020B0606020202030204" pitchFamily="34" charset="0"/>
            </a:endParaRPr>
          </a:p>
        </p:txBody>
      </p:sp>
      <p:sp>
        <p:nvSpPr>
          <p:cNvPr id="50" name="TextBox 28"/>
          <p:cNvSpPr txBox="1">
            <a:spLocks noChangeArrowheads="1"/>
          </p:cNvSpPr>
          <p:nvPr/>
        </p:nvSpPr>
        <p:spPr bwMode="auto">
          <a:xfrm>
            <a:off x="3071809" y="3312696"/>
            <a:ext cx="1000125" cy="446276"/>
          </a:xfrm>
          <a:prstGeom prst="rect">
            <a:avLst/>
          </a:prstGeom>
          <a:solidFill>
            <a:schemeClr val="accent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solidFill>
                  <a:schemeClr val="dk1"/>
                </a:solidFill>
                <a:latin typeface="Arial Narrow" panose="020B0606020202030204" pitchFamily="34" charset="0"/>
              </a:rPr>
              <a:t>Cupratec</a:t>
            </a:r>
            <a:r>
              <a:rPr lang="en-US" sz="1200" b="1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 </a:t>
            </a:r>
            <a:r>
              <a:rPr lang="el-GR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250</a:t>
            </a: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cc</a:t>
            </a:r>
            <a:r>
              <a:rPr lang="el-GR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/100</a:t>
            </a: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Lit</a:t>
            </a:r>
            <a:endParaRPr lang="el-GR" dirty="0">
              <a:latin typeface="Arial Narrow" panose="020B0606020202030204" pitchFamily="34" charset="0"/>
            </a:endParaRPr>
          </a:p>
        </p:txBody>
      </p:sp>
      <p:sp>
        <p:nvSpPr>
          <p:cNvPr id="51" name="TextBox 28"/>
          <p:cNvSpPr txBox="1">
            <a:spLocks noChangeArrowheads="1"/>
          </p:cNvSpPr>
          <p:nvPr/>
        </p:nvSpPr>
        <p:spPr bwMode="auto">
          <a:xfrm>
            <a:off x="6636679" y="4278868"/>
            <a:ext cx="1000125" cy="446276"/>
          </a:xfrm>
          <a:prstGeom prst="rect">
            <a:avLst/>
          </a:prstGeom>
          <a:solidFill>
            <a:schemeClr val="accent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solidFill>
                  <a:schemeClr val="dk1"/>
                </a:solidFill>
                <a:latin typeface="Arial Narrow" panose="020B0606020202030204" pitchFamily="34" charset="0"/>
              </a:rPr>
              <a:t>Ospo</a:t>
            </a:r>
            <a:r>
              <a:rPr lang="en-US" sz="1200" b="1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-Bot</a:t>
            </a:r>
            <a:r>
              <a:rPr lang="en-US" sz="1100" b="1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 </a:t>
            </a:r>
            <a:r>
              <a:rPr lang="el-GR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250</a:t>
            </a: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cc</a:t>
            </a:r>
            <a:r>
              <a:rPr lang="el-GR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/100</a:t>
            </a: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Lit</a:t>
            </a:r>
            <a:endParaRPr lang="el-GR" dirty="0">
              <a:latin typeface="Arial Narrow" panose="020B0606020202030204" pitchFamily="34" charset="0"/>
            </a:endParaRPr>
          </a:p>
        </p:txBody>
      </p:sp>
      <p:sp>
        <p:nvSpPr>
          <p:cNvPr id="52" name="TextBox 28"/>
          <p:cNvSpPr txBox="1">
            <a:spLocks noChangeArrowheads="1"/>
          </p:cNvSpPr>
          <p:nvPr/>
        </p:nvSpPr>
        <p:spPr bwMode="auto">
          <a:xfrm>
            <a:off x="7528321" y="4278868"/>
            <a:ext cx="1000125" cy="446276"/>
          </a:xfrm>
          <a:prstGeom prst="rect">
            <a:avLst/>
          </a:prstGeom>
          <a:solidFill>
            <a:schemeClr val="accent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solidFill>
                  <a:schemeClr val="dk1"/>
                </a:solidFill>
                <a:latin typeface="Arial Narrow" panose="020B0606020202030204" pitchFamily="34" charset="0"/>
              </a:rPr>
              <a:t>Evasiol</a:t>
            </a:r>
            <a:r>
              <a:rPr lang="en-US" sz="1100" b="1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300cc</a:t>
            </a:r>
            <a:r>
              <a:rPr lang="el-GR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/100</a:t>
            </a:r>
            <a:r>
              <a:rPr lang="en-US" sz="1100" dirty="0" smtClean="0">
                <a:solidFill>
                  <a:schemeClr val="dk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Lit</a:t>
            </a:r>
            <a:endParaRPr lang="el-GR" dirty="0">
              <a:latin typeface="Arial Narrow" panose="020B0606020202030204" pitchFamily="34" charset="0"/>
            </a:endParaRPr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2123728" y="6237288"/>
            <a:ext cx="699328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l-GR" sz="1050" b="1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*Activate Cu</a:t>
            </a:r>
            <a:r>
              <a:rPr lang="en-US" altLang="el-GR" sz="1050" b="1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, </a:t>
            </a:r>
            <a:r>
              <a:rPr lang="en-US" altLang="el-GR" sz="1050" b="1" dirty="0" err="1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Cupratec</a:t>
            </a:r>
            <a:r>
              <a:rPr lang="en-US" altLang="el-GR" sz="1050" b="1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, </a:t>
            </a:r>
            <a:r>
              <a:rPr lang="en-US" altLang="el-GR" sz="1050" b="1" dirty="0" err="1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Evasiol</a:t>
            </a:r>
            <a:r>
              <a:rPr lang="en-US" altLang="el-GR" sz="1050" b="1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, </a:t>
            </a:r>
            <a:r>
              <a:rPr lang="en-US" altLang="el-GR" sz="1050" b="1" dirty="0" err="1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Ospo</a:t>
            </a:r>
            <a:r>
              <a:rPr lang="en-US" altLang="el-GR" sz="1050" b="1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-Bot, </a:t>
            </a:r>
            <a:r>
              <a:rPr lang="en-US" altLang="el-GR" sz="1050" b="1" dirty="0" err="1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Ekoprop</a:t>
            </a:r>
            <a:r>
              <a:rPr lang="en-US" altLang="el-GR" sz="1050" b="1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3S:</a:t>
            </a:r>
            <a:r>
              <a:rPr lang="el-GR" altLang="el-GR" sz="1000" b="1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l-GR" altLang="el-GR" sz="1000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τα συγκεκριμένα σκευάσματα ΔΕΝ είναι ΦΥΤΟΠΡΟΣΤΑΤΕΥΤΙΚΑ προϊόντα και ΔΕΝ καταπολεμούν καμία ασθένεια. Δρούν ενισχυτικά στη δράση των εγκεκριμένων </a:t>
            </a:r>
            <a:r>
              <a:rPr lang="en-US" altLang="el-GR" sz="1000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l-GR" altLang="el-GR" sz="1000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ΦΠ</a:t>
            </a:r>
            <a:r>
              <a:rPr lang="el-GR" altLang="el-GR" sz="1000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.</a:t>
            </a:r>
            <a:endParaRPr lang="el-GR" altLang="el-GR" sz="1000" dirty="0" smtClean="0"/>
          </a:p>
        </p:txBody>
      </p:sp>
    </p:spTree>
    <p:extLst>
      <p:ext uri="{BB962C8B-B14F-4D97-AF65-F5344CB8AC3E}">
        <p14:creationId xmlns:p14="http://schemas.microsoft.com/office/powerpoint/2010/main" val="21672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267</Words>
  <Application>Microsoft Office PowerPoint</Application>
  <PresentationFormat>On-screen Show (4:3)</PresentationFormat>
  <Paragraphs>102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Photo Editor Photo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Spiros Kavouras</dc:creator>
  <cp:lastModifiedBy>Spiros Kavouras</cp:lastModifiedBy>
  <cp:revision>63</cp:revision>
  <dcterms:created xsi:type="dcterms:W3CDTF">2006-08-16T00:00:00Z</dcterms:created>
  <dcterms:modified xsi:type="dcterms:W3CDTF">2016-05-19T13:38:47Z</dcterms:modified>
</cp:coreProperties>
</file>